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300" r:id="rId5"/>
    <p:sldId id="301" r:id="rId6"/>
    <p:sldId id="302" r:id="rId7"/>
    <p:sldId id="303" r:id="rId8"/>
    <p:sldId id="265" r:id="rId9"/>
    <p:sldId id="312" r:id="rId10"/>
    <p:sldId id="313" r:id="rId11"/>
    <p:sldId id="311" r:id="rId12"/>
    <p:sldId id="306" r:id="rId13"/>
    <p:sldId id="305" r:id="rId14"/>
    <p:sldId id="262" r:id="rId15"/>
    <p:sldId id="307" r:id="rId16"/>
    <p:sldId id="280" r:id="rId17"/>
    <p:sldId id="308" r:id="rId18"/>
    <p:sldId id="310" r:id="rId19"/>
    <p:sldId id="304" r:id="rId20"/>
    <p:sldId id="299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9" roundtripDataSignature="AMtx7mgAjGumudQWSXIvztkTw/6BSah6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84515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389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d582c5e00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d582c5e00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949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d582c5e00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d582c5e00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359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94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d582c5e00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5d582c5e00_2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885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932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d582c5e00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5d582c5e00_2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076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054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162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255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d582c5e00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d582c5e00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658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666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626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939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d5d52dac2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5d5d52dac2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835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d5d52dac2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5d5d52dac2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280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d5d52dac2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5d5d52dac2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018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d5d52dac2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5d5d52dac2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70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d582c5e00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d582c5e00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181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d582c5e00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d582c5e00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752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3994500" cy="3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body" idx="2"/>
          </p:nvPr>
        </p:nvSpPr>
        <p:spPr>
          <a:xfrm>
            <a:off x="4692275" y="1507925"/>
            <a:ext cx="3994500" cy="3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5"/>
          <p:cNvSpPr txBox="1">
            <a:spLocks noGrp="1"/>
          </p:cNvSpPr>
          <p:nvPr>
            <p:ph type="body" idx="1"/>
          </p:nvPr>
        </p:nvSpPr>
        <p:spPr>
          <a:xfrm>
            <a:off x="1700925" y="1399800"/>
            <a:ext cx="57423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✘"/>
              <a:defRPr sz="3000"/>
            </a:lvl1pPr>
            <a:lvl2pPr marL="914400" lvl="1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4" name="Google Shape;24;p35"/>
          <p:cNvSpPr txBox="1"/>
          <p:nvPr/>
        </p:nvSpPr>
        <p:spPr>
          <a:xfrm>
            <a:off x="3593400" y="8575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sz="9600" b="0" i="0" u="none" strike="noStrike" cap="non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25" name="Google Shape;25;p35"/>
          <p:cNvSpPr/>
          <p:nvPr/>
        </p:nvSpPr>
        <p:spPr>
          <a:xfrm>
            <a:off x="4128150" y="550650"/>
            <a:ext cx="887711" cy="849160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7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2631900" cy="3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4" name="Google Shape;34;p37"/>
          <p:cNvSpPr txBox="1">
            <a:spLocks noGrp="1"/>
          </p:cNvSpPr>
          <p:nvPr>
            <p:ph type="body" idx="2"/>
          </p:nvPr>
        </p:nvSpPr>
        <p:spPr>
          <a:xfrm>
            <a:off x="3223964" y="1507925"/>
            <a:ext cx="2631900" cy="3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3"/>
          </p:nvPr>
        </p:nvSpPr>
        <p:spPr>
          <a:xfrm>
            <a:off x="5990727" y="1507925"/>
            <a:ext cx="2631900" cy="3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2" name="Google Shape;42;p3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3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>
            <a:spLocks noGrp="1"/>
          </p:cNvSpPr>
          <p:nvPr>
            <p:ph type="ctrTitle"/>
          </p:nvPr>
        </p:nvSpPr>
        <p:spPr>
          <a:xfrm>
            <a:off x="685799" y="2690369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Introducción a la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 smtClean="0"/>
              <a:t>P</a:t>
            </a:r>
            <a:r>
              <a:rPr lang="en" dirty="0" smtClean="0"/>
              <a:t>rogramación Backend</a:t>
            </a:r>
            <a:endParaRPr dirty="0"/>
          </a:p>
        </p:txBody>
      </p:sp>
      <p:grpSp>
        <p:nvGrpSpPr>
          <p:cNvPr id="48" name="Google Shape;48;p1"/>
          <p:cNvGrpSpPr/>
          <p:nvPr/>
        </p:nvGrpSpPr>
        <p:grpSpPr>
          <a:xfrm rot="2194107">
            <a:off x="1710304" y="3568302"/>
            <a:ext cx="1014485" cy="642684"/>
            <a:chOff x="238125" y="1918825"/>
            <a:chExt cx="1042450" cy="660400"/>
          </a:xfrm>
        </p:grpSpPr>
        <p:sp>
          <p:nvSpPr>
            <p:cNvPr id="49" name="Google Shape;49;p1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" name="Google Shape;51;p1"/>
          <p:cNvGrpSpPr/>
          <p:nvPr/>
        </p:nvGrpSpPr>
        <p:grpSpPr>
          <a:xfrm rot="-9269861">
            <a:off x="6578401" y="1669561"/>
            <a:ext cx="750220" cy="664172"/>
            <a:chOff x="1113100" y="2199475"/>
            <a:chExt cx="801900" cy="709925"/>
          </a:xfrm>
        </p:grpSpPr>
        <p:sp>
          <p:nvSpPr>
            <p:cNvPr id="52" name="Google Shape;52;p1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1"/>
          <p:cNvSpPr/>
          <p:nvPr/>
        </p:nvSpPr>
        <p:spPr>
          <a:xfrm>
            <a:off x="2497627" y="28780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3905819" y="763125"/>
            <a:ext cx="1332361" cy="126018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875" y="128850"/>
            <a:ext cx="1076325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d582c5e00_2_28"/>
          <p:cNvSpPr/>
          <p:nvPr/>
        </p:nvSpPr>
        <p:spPr>
          <a:xfrm>
            <a:off x="1352996" y="128849"/>
            <a:ext cx="6527283" cy="5275357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5d582c5e00_2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875" y="128850"/>
            <a:ext cx="10763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70" y="390787"/>
            <a:ext cx="3289760" cy="443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4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2" y="478465"/>
            <a:ext cx="5153390" cy="2892056"/>
          </a:xfrm>
          <a:prstGeom prst="rect">
            <a:avLst/>
          </a:prstGeom>
        </p:spPr>
      </p:pic>
      <p:sp>
        <p:nvSpPr>
          <p:cNvPr id="140" name="Google Shape;140;g5d582c5e00_2_28"/>
          <p:cNvSpPr/>
          <p:nvPr/>
        </p:nvSpPr>
        <p:spPr>
          <a:xfrm>
            <a:off x="-287078" y="128849"/>
            <a:ext cx="9239692" cy="5275357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5d582c5e00_2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0875" y="128850"/>
            <a:ext cx="10763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35" y="1102864"/>
            <a:ext cx="3851202" cy="385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"/>
          <p:cNvSpPr txBox="1">
            <a:spLocks noGrp="1"/>
          </p:cNvSpPr>
          <p:nvPr>
            <p:ph type="title"/>
          </p:nvPr>
        </p:nvSpPr>
        <p:spPr>
          <a:xfrm>
            <a:off x="-6025" y="29491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600" dirty="0" smtClean="0"/>
              <a:t>Wait… pero por qué me meteria en algo tan complejo?!</a:t>
            </a:r>
            <a:endParaRPr sz="3600" dirty="0"/>
          </a:p>
        </p:txBody>
      </p:sp>
      <p:sp>
        <p:nvSpPr>
          <p:cNvPr id="279" name="Google Shape;279;p9"/>
          <p:cNvSpPr/>
          <p:nvPr/>
        </p:nvSpPr>
        <p:spPr>
          <a:xfrm>
            <a:off x="5715196" y="163413"/>
            <a:ext cx="1588549" cy="1621780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875" y="128850"/>
            <a:ext cx="107632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5;p6"/>
          <p:cNvSpPr/>
          <p:nvPr/>
        </p:nvSpPr>
        <p:spPr>
          <a:xfrm>
            <a:off x="6219966" y="632499"/>
            <a:ext cx="828106" cy="88254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096" y="1073772"/>
            <a:ext cx="3173476" cy="17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d582c5e00_2_126"/>
          <p:cNvSpPr txBox="1">
            <a:spLocks noGrp="1"/>
          </p:cNvSpPr>
          <p:nvPr>
            <p:ph type="title"/>
          </p:nvPr>
        </p:nvSpPr>
        <p:spPr>
          <a:xfrm>
            <a:off x="-6025" y="14251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dirty="0" smtClean="0"/>
              <a:t>Por todo esto y más</a:t>
            </a:r>
            <a:endParaRPr dirty="0"/>
          </a:p>
        </p:txBody>
      </p:sp>
      <p:sp>
        <p:nvSpPr>
          <p:cNvPr id="234" name="Google Shape;234;g5d582c5e00_2_126"/>
          <p:cNvSpPr/>
          <p:nvPr/>
        </p:nvSpPr>
        <p:spPr>
          <a:xfrm>
            <a:off x="3516725" y="2265725"/>
            <a:ext cx="2133000" cy="2133000"/>
          </a:xfrm>
          <a:prstGeom prst="ellipse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HEROINA SIN CAPA</a:t>
            </a:r>
          </a:p>
        </p:txBody>
      </p:sp>
      <p:sp>
        <p:nvSpPr>
          <p:cNvPr id="235" name="Google Shape;235;g5d582c5e00_2_126"/>
          <p:cNvSpPr/>
          <p:nvPr/>
        </p:nvSpPr>
        <p:spPr>
          <a:xfrm>
            <a:off x="1700578" y="2265725"/>
            <a:ext cx="2133000" cy="2133000"/>
          </a:xfrm>
          <a:prstGeom prst="ellipse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KNOWHOW DEL NEGOCIO</a:t>
            </a:r>
            <a:endParaRPr sz="1800" b="0" i="0" u="none" strike="noStrike" cap="none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36" name="Google Shape;236;g5d582c5e00_2_126"/>
          <p:cNvSpPr/>
          <p:nvPr/>
        </p:nvSpPr>
        <p:spPr>
          <a:xfrm>
            <a:off x="5338850" y="2265725"/>
            <a:ext cx="2133000" cy="2133000"/>
          </a:xfrm>
          <a:prstGeom prst="ellipse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ARQUITECTA</a:t>
            </a:r>
            <a:endParaRPr sz="1800" b="0" i="0" u="none" strike="noStrike" cap="none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37" name="Google Shape;237;g5d582c5e00_2_126"/>
          <p:cNvSpPr/>
          <p:nvPr/>
        </p:nvSpPr>
        <p:spPr>
          <a:xfrm>
            <a:off x="4031295" y="281250"/>
            <a:ext cx="1081410" cy="110403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5d582c5e00_2_126"/>
          <p:cNvSpPr/>
          <p:nvPr/>
        </p:nvSpPr>
        <p:spPr>
          <a:xfrm>
            <a:off x="1694600" y="2293025"/>
            <a:ext cx="2138978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5d582c5e00_2_126"/>
          <p:cNvSpPr/>
          <p:nvPr/>
        </p:nvSpPr>
        <p:spPr>
          <a:xfrm>
            <a:off x="3513800" y="2240175"/>
            <a:ext cx="2138892" cy="2158411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5d582c5e00_2_126"/>
          <p:cNvSpPr/>
          <p:nvPr/>
        </p:nvSpPr>
        <p:spPr>
          <a:xfrm>
            <a:off x="5335863" y="2293025"/>
            <a:ext cx="2138978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5d582c5e00_2_126"/>
          <p:cNvSpPr/>
          <p:nvPr/>
        </p:nvSpPr>
        <p:spPr>
          <a:xfrm>
            <a:off x="4234415" y="571672"/>
            <a:ext cx="675228" cy="546188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5d582c5e00_2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875" y="128850"/>
            <a:ext cx="1076325" cy="523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5717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>
            <a:spLocks noGrp="1"/>
          </p:cNvSpPr>
          <p:nvPr>
            <p:ph type="title"/>
          </p:nvPr>
        </p:nvSpPr>
        <p:spPr>
          <a:xfrm>
            <a:off x="950250" y="1478125"/>
            <a:ext cx="72435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000" dirty="0" smtClean="0"/>
              <a:t>Principales lenguajes de programación de Backend</a:t>
            </a:r>
            <a:endParaRPr sz="3000" dirty="0"/>
          </a:p>
        </p:txBody>
      </p:sp>
      <p:sp>
        <p:nvSpPr>
          <p:cNvPr id="114" name="Google Shape;114;p6"/>
          <p:cNvSpPr/>
          <p:nvPr/>
        </p:nvSpPr>
        <p:spPr>
          <a:xfrm>
            <a:off x="4060972" y="467300"/>
            <a:ext cx="1022056" cy="1043436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4347990" y="720222"/>
            <a:ext cx="447937" cy="537542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875" y="128850"/>
            <a:ext cx="107632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08" y="2331388"/>
            <a:ext cx="870283" cy="16203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220" y="2727173"/>
            <a:ext cx="1500015" cy="828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60" y="4328342"/>
            <a:ext cx="1202076" cy="6489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28" y="3646100"/>
            <a:ext cx="978030" cy="1331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796" y="2357886"/>
            <a:ext cx="2578654" cy="12893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69" y="2579661"/>
            <a:ext cx="1364955" cy="13649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d582c5e00_2_126"/>
          <p:cNvSpPr txBox="1">
            <a:spLocks noGrp="1"/>
          </p:cNvSpPr>
          <p:nvPr>
            <p:ph type="title"/>
          </p:nvPr>
        </p:nvSpPr>
        <p:spPr>
          <a:xfrm>
            <a:off x="-6025" y="14251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qué</a:t>
            </a:r>
            <a:r>
              <a:rPr lang="en-US" dirty="0" smtClean="0"/>
              <a:t> JAVA para el </a:t>
            </a:r>
            <a:r>
              <a:rPr lang="en-US" dirty="0" err="1" smtClean="0"/>
              <a:t>curso</a:t>
            </a:r>
            <a:r>
              <a:rPr lang="en-US" dirty="0" smtClean="0"/>
              <a:t>?</a:t>
            </a:r>
            <a:endParaRPr dirty="0"/>
          </a:p>
        </p:txBody>
      </p:sp>
      <p:sp>
        <p:nvSpPr>
          <p:cNvPr id="234" name="Google Shape;234;g5d582c5e00_2_126"/>
          <p:cNvSpPr/>
          <p:nvPr/>
        </p:nvSpPr>
        <p:spPr>
          <a:xfrm>
            <a:off x="3516725" y="2265725"/>
            <a:ext cx="2133000" cy="2133000"/>
          </a:xfrm>
          <a:prstGeom prst="ellipse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Portable</a:t>
            </a:r>
            <a:endParaRPr sz="1800" b="0" i="0" u="none" strike="noStrike" cap="none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35" name="Google Shape;235;g5d582c5e00_2_126"/>
          <p:cNvSpPr/>
          <p:nvPr/>
        </p:nvSpPr>
        <p:spPr>
          <a:xfrm>
            <a:off x="1694600" y="2265725"/>
            <a:ext cx="2133000" cy="2133000"/>
          </a:xfrm>
          <a:prstGeom prst="ellipse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Orientado a Objetos</a:t>
            </a:r>
            <a:endParaRPr sz="1800" b="0" i="0" u="none" strike="noStrike" cap="none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36" name="Google Shape;236;g5d582c5e00_2_126"/>
          <p:cNvSpPr/>
          <p:nvPr/>
        </p:nvSpPr>
        <p:spPr>
          <a:xfrm>
            <a:off x="5338850" y="2265725"/>
            <a:ext cx="2133000" cy="2133000"/>
          </a:xfrm>
          <a:prstGeom prst="ellipse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Seguro</a:t>
            </a:r>
            <a:endParaRPr sz="1800" b="0" i="0" u="none" strike="noStrike" cap="none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37" name="Google Shape;237;g5d582c5e00_2_126"/>
          <p:cNvSpPr/>
          <p:nvPr/>
        </p:nvSpPr>
        <p:spPr>
          <a:xfrm>
            <a:off x="4031295" y="281250"/>
            <a:ext cx="1081410" cy="110403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5d582c5e00_2_126"/>
          <p:cNvSpPr/>
          <p:nvPr/>
        </p:nvSpPr>
        <p:spPr>
          <a:xfrm>
            <a:off x="1694600" y="2293025"/>
            <a:ext cx="2138978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5d582c5e00_2_126"/>
          <p:cNvSpPr/>
          <p:nvPr/>
        </p:nvSpPr>
        <p:spPr>
          <a:xfrm>
            <a:off x="3516725" y="2230449"/>
            <a:ext cx="2138892" cy="2158411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5d582c5e00_2_126"/>
          <p:cNvSpPr/>
          <p:nvPr/>
        </p:nvSpPr>
        <p:spPr>
          <a:xfrm>
            <a:off x="5335863" y="2293025"/>
            <a:ext cx="2138978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5d582c5e00_2_126"/>
          <p:cNvSpPr/>
          <p:nvPr/>
        </p:nvSpPr>
        <p:spPr>
          <a:xfrm>
            <a:off x="4234415" y="571672"/>
            <a:ext cx="675228" cy="546188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5d582c5e00_2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875" y="128850"/>
            <a:ext cx="107632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75100" y="453963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0" indent="0">
              <a:buSzPts val="1100"/>
              <a:buNone/>
            </a:pPr>
            <a:r>
              <a:rPr lang="en-US" dirty="0">
                <a:solidFill>
                  <a:schemeClr val="lt1"/>
                </a:solidFill>
              </a:rPr>
              <a:t>Fuente: https://www.manual-java.com/manualdejava/caracteristicas-de-java/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21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"/>
          <p:cNvSpPr txBox="1">
            <a:spLocks noGrp="1"/>
          </p:cNvSpPr>
          <p:nvPr>
            <p:ph type="title"/>
          </p:nvPr>
        </p:nvSpPr>
        <p:spPr>
          <a:xfrm>
            <a:off x="-6025" y="29491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600"/>
              <a:t>Tomemos un Break!</a:t>
            </a:r>
            <a:endParaRPr sz="3600"/>
          </a:p>
        </p:txBody>
      </p:sp>
      <p:sp>
        <p:nvSpPr>
          <p:cNvPr id="279" name="Google Shape;279;p9"/>
          <p:cNvSpPr/>
          <p:nvPr/>
        </p:nvSpPr>
        <p:spPr>
          <a:xfrm>
            <a:off x="3777726" y="967051"/>
            <a:ext cx="1588549" cy="1621780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4186943" y="1372504"/>
            <a:ext cx="770174" cy="810892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875" y="128850"/>
            <a:ext cx="1076325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ctrTitle" idx="4294967295"/>
          </p:nvPr>
        </p:nvSpPr>
        <p:spPr>
          <a:xfrm>
            <a:off x="376700" y="1202350"/>
            <a:ext cx="8591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</a:pPr>
            <a:r>
              <a:rPr lang="en" sz="4800" dirty="0" smtClean="0"/>
              <a:t>¿Qué se necesita saber?</a:t>
            </a:r>
            <a:endParaRPr sz="4800" b="0" i="0" u="none" strike="noStrike" cap="none" dirty="0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73" name="Google Shape;73;p3"/>
          <p:cNvSpPr txBox="1">
            <a:spLocks noGrp="1"/>
          </p:cNvSpPr>
          <p:nvPr>
            <p:ph type="subTitle" idx="4294967295"/>
          </p:nvPr>
        </p:nvSpPr>
        <p:spPr>
          <a:xfrm>
            <a:off x="1275150" y="2376673"/>
            <a:ext cx="6593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s-AR" sz="1800" dirty="0" smtClean="0"/>
              <a:t>Lógica y estructura de datos</a:t>
            </a:r>
            <a:endParaRPr sz="1800" dirty="0" smtClean="0"/>
          </a:p>
          <a:p>
            <a:pPr lvl="0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s-AR" sz="1800" dirty="0" smtClean="0"/>
              <a:t>Programación orientada a Objetos con JAVA</a:t>
            </a:r>
            <a:endParaRPr sz="1800" dirty="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s-AR" sz="1800" dirty="0" smtClean="0"/>
              <a:t>Base de datos(SQL)</a:t>
            </a:r>
            <a:endParaRPr sz="1800" dirty="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 dirty="0" smtClean="0"/>
              <a:t>API Rest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 dirty="0" smtClean="0"/>
              <a:t>Testing y Deploys de Apps API Rest</a:t>
            </a:r>
            <a:endParaRPr sz="1800" dirty="0"/>
          </a:p>
        </p:txBody>
      </p:sp>
      <p:sp>
        <p:nvSpPr>
          <p:cNvPr id="74" name="Google Shape;74;p3"/>
          <p:cNvSpPr/>
          <p:nvPr/>
        </p:nvSpPr>
        <p:spPr>
          <a:xfrm>
            <a:off x="3799402" y="20515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4252213" y="630381"/>
            <a:ext cx="639574" cy="637784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875" y="128850"/>
            <a:ext cx="1076325" cy="523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217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ctrTitle" idx="4294967295"/>
          </p:nvPr>
        </p:nvSpPr>
        <p:spPr>
          <a:xfrm>
            <a:off x="376700" y="1202350"/>
            <a:ext cx="8591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</a:pPr>
            <a:r>
              <a:rPr lang="en" sz="4800" dirty="0" smtClean="0"/>
              <a:t>¿Qué se puede lograr?</a:t>
            </a:r>
            <a:endParaRPr sz="4800" b="0" i="0" u="none" strike="noStrike" cap="none" dirty="0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73" name="Google Shape;73;p3"/>
          <p:cNvSpPr txBox="1">
            <a:spLocks noGrp="1"/>
          </p:cNvSpPr>
          <p:nvPr>
            <p:ph type="subTitle" idx="4294967295"/>
          </p:nvPr>
        </p:nvSpPr>
        <p:spPr>
          <a:xfrm>
            <a:off x="1275150" y="2376673"/>
            <a:ext cx="6593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s-AR" sz="1800" dirty="0" smtClean="0"/>
              <a:t>Lograr un nivel Junior en Backend</a:t>
            </a:r>
            <a:endParaRPr lang="en-US" sz="1800" dirty="0" smtClean="0"/>
          </a:p>
          <a:p>
            <a:pPr marL="457200" marR="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n-US" sz="1800" dirty="0" err="1" smtClean="0"/>
              <a:t>Poseer</a:t>
            </a:r>
            <a:r>
              <a:rPr lang="en-US" sz="1800" dirty="0" smtClean="0"/>
              <a:t> las </a:t>
            </a:r>
            <a:r>
              <a:rPr lang="en-US" sz="1800" dirty="0" err="1" smtClean="0"/>
              <a:t>herramientas</a:t>
            </a:r>
            <a:r>
              <a:rPr lang="en-US" sz="1800" dirty="0" smtClean="0"/>
              <a:t> </a:t>
            </a:r>
            <a:r>
              <a:rPr lang="en-US" sz="1800" dirty="0" err="1" smtClean="0"/>
              <a:t>necesarias</a:t>
            </a:r>
            <a:r>
              <a:rPr lang="en-US" sz="1800" dirty="0"/>
              <a:t> </a:t>
            </a:r>
            <a:r>
              <a:rPr lang="en-US" sz="1800" dirty="0" smtClean="0"/>
              <a:t>para </a:t>
            </a:r>
            <a:r>
              <a:rPr lang="en-US" sz="1800" dirty="0" err="1" smtClean="0"/>
              <a:t>alcanzar</a:t>
            </a:r>
            <a:r>
              <a:rPr lang="en-US" sz="1800" dirty="0" smtClean="0"/>
              <a:t> </a:t>
            </a:r>
            <a:r>
              <a:rPr lang="en-US" sz="1800" dirty="0" err="1" smtClean="0"/>
              <a:t>una</a:t>
            </a:r>
            <a:r>
              <a:rPr lang="en-US" sz="1800" dirty="0" smtClean="0"/>
              <a:t> </a:t>
            </a:r>
            <a:r>
              <a:rPr lang="en-US" sz="1800" dirty="0" err="1" smtClean="0"/>
              <a:t>independencia</a:t>
            </a:r>
            <a:r>
              <a:rPr lang="en-US" sz="1800" dirty="0" smtClean="0"/>
              <a:t> </a:t>
            </a:r>
            <a:r>
              <a:rPr lang="en-US" sz="1800" dirty="0" err="1" smtClean="0"/>
              <a:t>económica</a:t>
            </a:r>
            <a:r>
              <a:rPr lang="en-US" sz="1800" dirty="0" smtClean="0"/>
              <a:t>. IT las </a:t>
            </a:r>
            <a:r>
              <a:rPr lang="en-US" sz="1800" dirty="0" err="1" smtClean="0"/>
              <a:t>necesita</a:t>
            </a:r>
            <a:r>
              <a:rPr lang="en-US" sz="1800" dirty="0" smtClean="0"/>
              <a:t> a </a:t>
            </a:r>
            <a:r>
              <a:rPr lang="en-US" sz="1800" dirty="0" err="1" smtClean="0"/>
              <a:t>uds</a:t>
            </a:r>
            <a:r>
              <a:rPr lang="en-US" sz="1800" dirty="0" smtClean="0"/>
              <a:t>.</a:t>
            </a:r>
            <a:endParaRPr sz="1800" dirty="0" smtClean="0"/>
          </a:p>
          <a:p>
            <a:pPr lvl="0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s-AR" sz="1800" dirty="0" smtClean="0"/>
              <a:t>Amplias salidas laborables</a:t>
            </a:r>
            <a:r>
              <a:rPr lang="en" sz="1800" dirty="0"/>
              <a:t> </a:t>
            </a:r>
            <a:r>
              <a:rPr lang="en" sz="1800" dirty="0" smtClean="0"/>
              <a:t>locales y extranjeras.</a:t>
            </a:r>
            <a:endParaRPr sz="1800" dirty="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 dirty="0" smtClean="0"/>
              <a:t>Amplias areas de aplicacion de programacion(Fintechs, eComerce, I+D, AI, IoT, Arte, Impacto Social, etc).</a:t>
            </a:r>
            <a:endParaRPr sz="1800" dirty="0"/>
          </a:p>
        </p:txBody>
      </p:sp>
      <p:sp>
        <p:nvSpPr>
          <p:cNvPr id="74" name="Google Shape;74;p3"/>
          <p:cNvSpPr/>
          <p:nvPr/>
        </p:nvSpPr>
        <p:spPr>
          <a:xfrm>
            <a:off x="3799402" y="20515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4252213" y="630381"/>
            <a:ext cx="639574" cy="637784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875" y="128850"/>
            <a:ext cx="1076325" cy="523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46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d582c5e00_2_28"/>
          <p:cNvSpPr/>
          <p:nvPr/>
        </p:nvSpPr>
        <p:spPr>
          <a:xfrm>
            <a:off x="1821244" y="0"/>
            <a:ext cx="5624624" cy="4133901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5d582c5e00_2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875" y="128850"/>
            <a:ext cx="10763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36" y="390787"/>
            <a:ext cx="4657725" cy="3095625"/>
          </a:xfrm>
          <a:prstGeom prst="rect">
            <a:avLst/>
          </a:prstGeom>
        </p:spPr>
      </p:pic>
      <p:sp>
        <p:nvSpPr>
          <p:cNvPr id="6" name="Google Shape;147;g5d582c5e00_2_40"/>
          <p:cNvSpPr txBox="1">
            <a:spLocks noGrp="1"/>
          </p:cNvSpPr>
          <p:nvPr>
            <p:ph type="body" idx="1"/>
          </p:nvPr>
        </p:nvSpPr>
        <p:spPr>
          <a:xfrm>
            <a:off x="701520" y="4286235"/>
            <a:ext cx="7592100" cy="71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800" dirty="0" smtClean="0"/>
              <a:t>Y en unos años, se convertirán en las Nro 1.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73051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-6000" y="891700"/>
            <a:ext cx="91560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Objetivo general</a:t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4141750" y="1288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4345990" y="3679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599175" y="3045600"/>
            <a:ext cx="8061600" cy="17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niglet"/>
              <a:buChar char="●"/>
            </a:pPr>
            <a:r>
              <a:rPr lang="en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Interiorizarse a la programación.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niglet"/>
              <a:buChar char="●"/>
            </a:pPr>
            <a:r>
              <a:rPr lang="en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Conocer conceptos basicos. Front vs Backend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niglet"/>
              <a:buChar char="●"/>
            </a:pPr>
            <a:r>
              <a:rPr lang="en-US" sz="1800" dirty="0" err="1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Entender</a:t>
            </a:r>
            <a:r>
              <a:rPr lang="en-US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las </a:t>
            </a:r>
            <a:r>
              <a:rPr lang="en-US" sz="1800" dirty="0" err="1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ventajas</a:t>
            </a:r>
            <a:r>
              <a:rPr lang="en-US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de </a:t>
            </a:r>
            <a:r>
              <a:rPr lang="en-US" sz="1800" dirty="0" err="1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ser</a:t>
            </a:r>
            <a:r>
              <a:rPr lang="en-US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programadora</a:t>
            </a:r>
            <a:r>
              <a:rPr lang="en-US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BACKEND.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niglet"/>
              <a:buChar char="●"/>
            </a:pPr>
            <a:r>
              <a:rPr lang="en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Conocer tipos de salidas laborales.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599175" y="1372900"/>
            <a:ext cx="8061600" cy="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Proporcionar familiaridad con los conceptos básicos de </a:t>
            </a:r>
            <a:r>
              <a:rPr lang="en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programación Backend.</a:t>
            </a:r>
            <a:endParaRPr sz="1800" b="0" i="0" u="none" strike="noStrike" cap="none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-133775" y="2482900"/>
            <a:ext cx="91560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Objetivos específicos</a:t>
            </a:r>
            <a:endParaRPr/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875" y="128850"/>
            <a:ext cx="1076325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4"/>
          <p:cNvSpPr txBox="1">
            <a:spLocks noGrp="1"/>
          </p:cNvSpPr>
          <p:nvPr>
            <p:ph type="ctrTitle" idx="4294967295"/>
          </p:nvPr>
        </p:nvSpPr>
        <p:spPr>
          <a:xfrm>
            <a:off x="1822500" y="1202350"/>
            <a:ext cx="5457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</a:pPr>
            <a:r>
              <a:rPr lang="en" sz="4800"/>
              <a:t>Gracias</a:t>
            </a:r>
            <a:r>
              <a:rPr lang="en"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!</a:t>
            </a:r>
            <a:endParaRPr sz="4800" b="0" i="0" u="none" strike="noStrike" cap="non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458" name="Google Shape;458;p24"/>
          <p:cNvSpPr txBox="1">
            <a:spLocks noGrp="1"/>
          </p:cNvSpPr>
          <p:nvPr>
            <p:ph type="subTitle" idx="4294967295"/>
          </p:nvPr>
        </p:nvSpPr>
        <p:spPr>
          <a:xfrm>
            <a:off x="1275150" y="2376679"/>
            <a:ext cx="6593700" cy="23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rPr lang="en" sz="3600"/>
              <a:t>Preguntas</a:t>
            </a:r>
            <a:r>
              <a:rPr lang="en" sz="3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?</a:t>
            </a:r>
            <a:endParaRPr sz="20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59" name="Google Shape;459;p24"/>
          <p:cNvSpPr/>
          <p:nvPr/>
        </p:nvSpPr>
        <p:spPr>
          <a:xfrm>
            <a:off x="4207274" y="603475"/>
            <a:ext cx="687464" cy="69159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4"/>
          <p:cNvSpPr/>
          <p:nvPr/>
        </p:nvSpPr>
        <p:spPr>
          <a:xfrm>
            <a:off x="3799402" y="20515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575" y="3543975"/>
            <a:ext cx="2382862" cy="11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ctrTitle" idx="4294967295"/>
          </p:nvPr>
        </p:nvSpPr>
        <p:spPr>
          <a:xfrm>
            <a:off x="376700" y="1202350"/>
            <a:ext cx="8591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</a:pPr>
            <a:r>
              <a:rPr lang="en" sz="4800"/>
              <a:t>¿De qué hablaremos hoy?</a:t>
            </a:r>
            <a:endParaRPr sz="4800" b="0" i="0" u="none" strike="noStrike" cap="non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73" name="Google Shape;73;p3"/>
          <p:cNvSpPr txBox="1">
            <a:spLocks noGrp="1"/>
          </p:cNvSpPr>
          <p:nvPr>
            <p:ph type="subTitle" idx="4294967295"/>
          </p:nvPr>
        </p:nvSpPr>
        <p:spPr>
          <a:xfrm>
            <a:off x="1275150" y="2376673"/>
            <a:ext cx="6593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n-US" sz="1800" dirty="0" err="1" smtClean="0"/>
              <a:t>Qué</a:t>
            </a:r>
            <a:r>
              <a:rPr lang="en-US" sz="1800" dirty="0" smtClean="0"/>
              <a:t> </a:t>
            </a:r>
            <a:r>
              <a:rPr lang="en-US" sz="1800" dirty="0" err="1" smtClean="0"/>
              <a:t>es</a:t>
            </a:r>
            <a:r>
              <a:rPr lang="en-US" sz="1800" dirty="0" smtClean="0"/>
              <a:t> un </a:t>
            </a:r>
            <a:r>
              <a:rPr lang="en-US" sz="1800" dirty="0" err="1" smtClean="0"/>
              <a:t>programa</a:t>
            </a:r>
            <a:r>
              <a:rPr lang="en-US" sz="1800" dirty="0" smtClean="0"/>
              <a:t> </a:t>
            </a:r>
            <a:r>
              <a:rPr lang="en-US" sz="1800" dirty="0" err="1" smtClean="0"/>
              <a:t>informático</a:t>
            </a:r>
            <a:r>
              <a:rPr lang="en-US" sz="1800" dirty="0" smtClean="0"/>
              <a:t> y para </a:t>
            </a:r>
            <a:r>
              <a:rPr lang="en-US" sz="1800" dirty="0" err="1" smtClean="0"/>
              <a:t>qué</a:t>
            </a:r>
            <a:r>
              <a:rPr lang="en-US" sz="1800" dirty="0" smtClean="0"/>
              <a:t> </a:t>
            </a:r>
            <a:r>
              <a:rPr lang="en-US" sz="1800" dirty="0" err="1" smtClean="0"/>
              <a:t>sirve</a:t>
            </a:r>
            <a:r>
              <a:rPr lang="en-US" sz="1800" dirty="0" smtClean="0"/>
              <a:t>?</a:t>
            </a:r>
            <a:endParaRPr sz="1800" dirty="0" smtClean="0"/>
          </a:p>
          <a:p>
            <a:pPr lvl="0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1800" dirty="0"/>
              <a:t>Que es Backend? </a:t>
            </a:r>
            <a:r>
              <a:rPr lang="en-US" sz="1800" dirty="0"/>
              <a:t>C</a:t>
            </a:r>
            <a:r>
              <a:rPr lang="en" sz="1800" dirty="0"/>
              <a:t>omo se diferencia de FrontEnd?</a:t>
            </a:r>
            <a:endParaRPr sz="1800" dirty="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 dirty="0" smtClean="0"/>
              <a:t>Lenguajes de programación más populares para Backend.</a:t>
            </a:r>
            <a:endParaRPr sz="1800" dirty="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s-AR" sz="1800" dirty="0" smtClean="0"/>
              <a:t>Que pueden esperar después de estudiar </a:t>
            </a:r>
            <a:r>
              <a:rPr lang="es-AR" sz="1800" dirty="0" err="1" smtClean="0"/>
              <a:t>backend</a:t>
            </a:r>
            <a:r>
              <a:rPr lang="es-AR" sz="1800" dirty="0" smtClean="0"/>
              <a:t>?</a:t>
            </a:r>
            <a:endParaRPr sz="1800" dirty="0"/>
          </a:p>
        </p:txBody>
      </p:sp>
      <p:sp>
        <p:nvSpPr>
          <p:cNvPr id="74" name="Google Shape;74;p3"/>
          <p:cNvSpPr/>
          <p:nvPr/>
        </p:nvSpPr>
        <p:spPr>
          <a:xfrm>
            <a:off x="3799402" y="20515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4252213" y="630381"/>
            <a:ext cx="639574" cy="637784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875" y="128850"/>
            <a:ext cx="1076325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d5d52dac2_0_167"/>
          <p:cNvSpPr txBox="1">
            <a:spLocks noGrp="1"/>
          </p:cNvSpPr>
          <p:nvPr>
            <p:ph type="ctrTitle"/>
          </p:nvPr>
        </p:nvSpPr>
        <p:spPr>
          <a:xfrm>
            <a:off x="457200" y="2421550"/>
            <a:ext cx="8229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¿Qué es un programa informático?</a:t>
            </a:r>
            <a:endParaRPr/>
          </a:p>
        </p:txBody>
      </p:sp>
      <p:sp>
        <p:nvSpPr>
          <p:cNvPr id="82" name="Google Shape;82;g5d5d52dac2_0_167"/>
          <p:cNvSpPr/>
          <p:nvPr/>
        </p:nvSpPr>
        <p:spPr>
          <a:xfrm>
            <a:off x="3942313" y="728300"/>
            <a:ext cx="1243270" cy="1159860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g5d5d52dac2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875" y="128850"/>
            <a:ext cx="10763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5d5d52dac2_0_167"/>
          <p:cNvPicPr preferRelativeResize="0"/>
          <p:nvPr/>
        </p:nvPicPr>
        <p:blipFill rotWithShape="1">
          <a:blip r:embed="rId4">
            <a:alphaModFix/>
          </a:blip>
          <a:srcRect l="24997" r="24997"/>
          <a:stretch/>
        </p:blipFill>
        <p:spPr>
          <a:xfrm>
            <a:off x="-409000" y="2935200"/>
            <a:ext cx="2638200" cy="2637900"/>
          </a:xfrm>
          <a:prstGeom prst="ellipse">
            <a:avLst/>
          </a:prstGeom>
          <a:noFill/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74277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d5d52dac2_0_213"/>
          <p:cNvSpPr txBox="1">
            <a:spLocks noGrp="1"/>
          </p:cNvSpPr>
          <p:nvPr>
            <p:ph type="body" idx="1"/>
          </p:nvPr>
        </p:nvSpPr>
        <p:spPr>
          <a:xfrm>
            <a:off x="809700" y="1399800"/>
            <a:ext cx="75246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</a:rPr>
              <a:t>Un programa informático o programa de computador es una pieza de software, es decir, una secuencia compleja de instrucciones y procesos orquestados para cumplir una tarea específica en un computador o sistema de computadores</a:t>
            </a:r>
            <a:endParaRPr sz="22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</a:rPr>
              <a:t>Fuente: </a:t>
            </a:r>
            <a:r>
              <a:rPr lang="en" sz="2000">
                <a:solidFill>
                  <a:schemeClr val="lt1"/>
                </a:solidFill>
              </a:rPr>
              <a:t>https://concepto.de/programa-informatico/#ixzz5tOVnOPS7</a:t>
            </a:r>
            <a:endParaRPr sz="2200"/>
          </a:p>
        </p:txBody>
      </p:sp>
      <p:pic>
        <p:nvPicPr>
          <p:cNvPr id="90" name="Google Shape;90;g5d5d52dac2_0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875" y="128850"/>
            <a:ext cx="1076325" cy="523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486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d5d52dac2_0_167"/>
          <p:cNvSpPr txBox="1">
            <a:spLocks noGrp="1"/>
          </p:cNvSpPr>
          <p:nvPr>
            <p:ph type="ctrTitle"/>
          </p:nvPr>
        </p:nvSpPr>
        <p:spPr>
          <a:xfrm>
            <a:off x="529119" y="1476328"/>
            <a:ext cx="8229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2</a:t>
            </a:r>
            <a:r>
              <a:rPr lang="en" dirty="0" smtClean="0"/>
              <a:t>.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¿Qué es </a:t>
            </a:r>
            <a:r>
              <a:rPr lang="en" dirty="0" smtClean="0"/>
              <a:t>Backend?</a:t>
            </a:r>
            <a:endParaRPr dirty="0"/>
          </a:p>
        </p:txBody>
      </p:sp>
      <p:sp>
        <p:nvSpPr>
          <p:cNvPr id="82" name="Google Shape;82;g5d5d52dac2_0_167"/>
          <p:cNvSpPr/>
          <p:nvPr/>
        </p:nvSpPr>
        <p:spPr>
          <a:xfrm>
            <a:off x="3942313" y="728300"/>
            <a:ext cx="1243270" cy="1159860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g5d5d52dac2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875" y="128850"/>
            <a:ext cx="10763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5d5d52dac2_0_167"/>
          <p:cNvPicPr preferRelativeResize="0"/>
          <p:nvPr/>
        </p:nvPicPr>
        <p:blipFill rotWithShape="1">
          <a:blip r:embed="rId4">
            <a:alphaModFix/>
          </a:blip>
          <a:srcRect l="24997" r="24997"/>
          <a:stretch/>
        </p:blipFill>
        <p:spPr>
          <a:xfrm>
            <a:off x="-409000" y="2935200"/>
            <a:ext cx="2638200" cy="2637900"/>
          </a:xfrm>
          <a:prstGeom prst="ellipse">
            <a:avLst/>
          </a:prstGeom>
          <a:noFill/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79347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d5d52dac2_0_213"/>
          <p:cNvSpPr txBox="1">
            <a:spLocks noGrp="1"/>
          </p:cNvSpPr>
          <p:nvPr>
            <p:ph type="body" idx="1"/>
          </p:nvPr>
        </p:nvSpPr>
        <p:spPr>
          <a:xfrm>
            <a:off x="809700" y="1399800"/>
            <a:ext cx="75246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 smtClean="0">
                <a:solidFill>
                  <a:schemeClr val="lt1"/>
                </a:solidFill>
              </a:rPr>
              <a:t>Backend es el entorno donde se ejecutan uno o varios programas informáticos que almacenan, asegura, procesan y analizan datos en forma continua para luego generar resultados(información), que es representada en forma visual por las FrontEnd developers.</a:t>
            </a:r>
            <a:endParaRPr sz="2200" dirty="0">
              <a:solidFill>
                <a:schemeClr val="lt1"/>
              </a:solidFill>
            </a:endParaRPr>
          </a:p>
        </p:txBody>
      </p:sp>
      <p:pic>
        <p:nvPicPr>
          <p:cNvPr id="90" name="Google Shape;90;g5d5d52dac2_0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875" y="128850"/>
            <a:ext cx="1076325" cy="523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127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d582c5e00_2_28"/>
          <p:cNvSpPr/>
          <p:nvPr/>
        </p:nvSpPr>
        <p:spPr>
          <a:xfrm>
            <a:off x="1352996" y="128849"/>
            <a:ext cx="6527283" cy="5275357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5d582c5e00_2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875" y="128850"/>
            <a:ext cx="10763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164" y="348844"/>
            <a:ext cx="3235670" cy="45776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d582c5e00_2_28"/>
          <p:cNvSpPr/>
          <p:nvPr/>
        </p:nvSpPr>
        <p:spPr>
          <a:xfrm>
            <a:off x="1352996" y="128849"/>
            <a:ext cx="6527283" cy="5275357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5d582c5e00_2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875" y="128850"/>
            <a:ext cx="10763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856" y="347007"/>
            <a:ext cx="3189515" cy="45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343</Words>
  <Application>Microsoft Office PowerPoint</Application>
  <PresentationFormat>On-screen Show (16:9)</PresentationFormat>
  <Paragraphs>48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Sniglet</vt:lpstr>
      <vt:lpstr>Walter Turncoat</vt:lpstr>
      <vt:lpstr>Ursula template</vt:lpstr>
      <vt:lpstr>Introducción a la Programación Backend</vt:lpstr>
      <vt:lpstr>Objetivo general</vt:lpstr>
      <vt:lpstr>¿De qué hablaremos hoy?</vt:lpstr>
      <vt:lpstr>1. ¿Qué es un programa informático?</vt:lpstr>
      <vt:lpstr>PowerPoint Presentation</vt:lpstr>
      <vt:lpstr>2. ¿Qué es Backend?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Wait… pero por qué me meteria en algo tan complejo?!</vt:lpstr>
      <vt:lpstr>Por todo esto y más</vt:lpstr>
      <vt:lpstr>Principales lenguajes de programación de Backend</vt:lpstr>
      <vt:lpstr>Por qué JAVA para el curso?</vt:lpstr>
      <vt:lpstr>Tomemos un Break!</vt:lpstr>
      <vt:lpstr>¿Qué se necesita saber?</vt:lpstr>
      <vt:lpstr>¿Qué se puede lograr?</vt:lpstr>
      <vt:lpstr>PowerPoint Presentation</vt:lpstr>
      <vt:lpstr>Gracias!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 Programación Backend</dc:title>
  <dc:creator>ADATraining</dc:creator>
  <cp:lastModifiedBy>ShadowDrone X</cp:lastModifiedBy>
  <cp:revision>23</cp:revision>
  <dcterms:modified xsi:type="dcterms:W3CDTF">2021-02-10T19:33:54Z</dcterms:modified>
</cp:coreProperties>
</file>